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5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68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6EBE-BC90-4558-95CF-B4738BE008AB}" type="datetimeFigureOut">
              <a:rPr lang="en-GB" smtClean="0"/>
              <a:pPr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C8A0-8CBA-441A-90CD-0E21761766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6EBE-BC90-4558-95CF-B4738BE008AB}" type="datetimeFigureOut">
              <a:rPr lang="en-GB" smtClean="0"/>
              <a:pPr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C8A0-8CBA-441A-90CD-0E21761766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6EBE-BC90-4558-95CF-B4738BE008AB}" type="datetimeFigureOut">
              <a:rPr lang="en-GB" smtClean="0"/>
              <a:pPr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C8A0-8CBA-441A-90CD-0E21761766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6EBE-BC90-4558-95CF-B4738BE008AB}" type="datetimeFigureOut">
              <a:rPr lang="en-GB" smtClean="0"/>
              <a:pPr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C8A0-8CBA-441A-90CD-0E21761766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6EBE-BC90-4558-95CF-B4738BE008AB}" type="datetimeFigureOut">
              <a:rPr lang="en-GB" smtClean="0"/>
              <a:pPr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C8A0-8CBA-441A-90CD-0E21761766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6EBE-BC90-4558-95CF-B4738BE008AB}" type="datetimeFigureOut">
              <a:rPr lang="en-GB" smtClean="0"/>
              <a:pPr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C8A0-8CBA-441A-90CD-0E21761766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6EBE-BC90-4558-95CF-B4738BE008AB}" type="datetimeFigureOut">
              <a:rPr lang="en-GB" smtClean="0"/>
              <a:pPr/>
              <a:t>01/12/2020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C8A0-8CBA-441A-90CD-0E21761766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6EBE-BC90-4558-95CF-B4738BE008AB}" type="datetimeFigureOut">
              <a:rPr lang="en-GB" smtClean="0"/>
              <a:pPr/>
              <a:t>01/12/2020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C8A0-8CBA-441A-90CD-0E21761766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6EBE-BC90-4558-95CF-B4738BE008AB}" type="datetimeFigureOut">
              <a:rPr lang="en-GB" smtClean="0"/>
              <a:pPr/>
              <a:t>01/12/2020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C8A0-8CBA-441A-90CD-0E21761766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6EBE-BC90-4558-95CF-B4738BE008AB}" type="datetimeFigureOut">
              <a:rPr lang="en-GB" smtClean="0"/>
              <a:pPr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C8A0-8CBA-441A-90CD-0E21761766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6EBE-BC90-4558-95CF-B4738BE008AB}" type="datetimeFigureOut">
              <a:rPr lang="en-GB" smtClean="0"/>
              <a:pPr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C8A0-8CBA-441A-90CD-0E21761766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6EBE-BC90-4558-95CF-B4738BE008AB}" type="datetimeFigureOut">
              <a:rPr lang="en-GB" smtClean="0"/>
              <a:pPr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C8A0-8CBA-441A-90CD-0E217617665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Direct measurement of J integral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54" y="2708920"/>
            <a:ext cx="8229600" cy="338437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 Prof. </a:t>
            </a:r>
            <a:r>
              <a:rPr lang="en-US" b="1" dirty="0" err="1" smtClean="0"/>
              <a:t>Blagoj</a:t>
            </a:r>
            <a:r>
              <a:rPr lang="en-US" b="1" dirty="0" smtClean="0"/>
              <a:t> </a:t>
            </a:r>
            <a:r>
              <a:rPr lang="en-US" b="1" dirty="0" err="1" smtClean="0"/>
              <a:t>Petrovski</a:t>
            </a:r>
            <a:r>
              <a:rPr lang="en-US" b="1" dirty="0" smtClean="0"/>
              <a:t>, 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University of Belgrade, Serbia</a:t>
            </a:r>
          </a:p>
          <a:p>
            <a:pPr marL="0" indent="0" algn="ctr">
              <a:buNone/>
            </a:pPr>
            <a:r>
              <a:rPr lang="en-GB" dirty="0" smtClean="0"/>
              <a:t>DIVK annual conference, 3.12.2020</a:t>
            </a:r>
          </a:p>
          <a:p>
            <a:pPr marL="0" indent="0" algn="ctr">
              <a:buNone/>
            </a:pPr>
            <a:r>
              <a:rPr lang="en-GB" dirty="0" smtClean="0"/>
              <a:t> dedicated to J.R. Rice’s 80</a:t>
            </a:r>
            <a:r>
              <a:rPr lang="en-GB" baseline="30000" dirty="0" smtClean="0"/>
              <a:t>th</a:t>
            </a:r>
            <a:r>
              <a:rPr lang="en-GB" dirty="0" smtClean="0"/>
              <a:t> birthday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POREDJENJE LOKALNE DEFORMACIJE PLOČASTIH EPRUVETA SA TOTALNIM IZDUŽENJEM </a:t>
            </a:r>
            <a:endParaRPr lang="en-GB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174748" cy="529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UPOREDJENJE UDALJENE I LOKALNE DEFORMACIJE SA IZDUŽENJEM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511713" cy="598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PROMENA CMOD SA IZDUŽENJEM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944502" cy="578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PROMENA SILE SA CMOD U TOKU EKSPERIMENTA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70475" y="-610234"/>
            <a:ext cx="5710555" cy="860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5877272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CMOD, V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996952"/>
            <a:ext cx="492443" cy="110382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LOAD, V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2"/>
            <a:ext cx="7383780" cy="28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4515272" cy="327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257024"/>
              </p:ext>
            </p:extLst>
          </p:nvPr>
        </p:nvGraphicFramePr>
        <p:xfrm>
          <a:off x="323524" y="332658"/>
          <a:ext cx="8568951" cy="5904653"/>
        </p:xfrm>
        <a:graphic>
          <a:graphicData uri="http://schemas.openxmlformats.org/drawingml/2006/table">
            <a:tbl>
              <a:tblPr/>
              <a:tblGrid>
                <a:gridCol w="393553"/>
                <a:gridCol w="622363"/>
                <a:gridCol w="613212"/>
                <a:gridCol w="624653"/>
                <a:gridCol w="631517"/>
                <a:gridCol w="631517"/>
                <a:gridCol w="631517"/>
                <a:gridCol w="631517"/>
                <a:gridCol w="631517"/>
                <a:gridCol w="631517"/>
                <a:gridCol w="631517"/>
                <a:gridCol w="631517"/>
                <a:gridCol w="631517"/>
                <a:gridCol w="631517"/>
              </a:tblGrid>
              <a:tr h="144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SG#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Distance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Distance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Distance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D.P.#1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D.P.#2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D.P.#3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D.P.#4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D.P.#5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D.P.#6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D.P.#7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D.P.#8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D.P.#9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D.P.#10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 on front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 on back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 on side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mm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mm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mm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-50.0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6.500E-04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8.500E-04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-29.5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-16.5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-8.6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-7.2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1 1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-5.8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4.500E-04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-4.4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-1.000E-05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1.500E-04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-3.0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-2.000E-05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0.000E+00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0.000E+00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0.000E+00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0.000E+00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0.000E+00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0.000E+00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0.000E+00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0.000E+00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0.000E+00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0.000E+00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-4.022E-06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5.923E-05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1.351E-04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2.186E-04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2.971E-04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3.679E-04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4.590E-04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5.222E-04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5.905E-04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6.614E-04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-1.326E-06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7.458E-05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1.631E-04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3.500E-04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5.8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0.000E+00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7.2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4.500E-04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8.6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16.5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29.5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50.0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6.500E-04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-50.0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-29.5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1.030E-03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1.150E-03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-16.5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9.500E-04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1.080E-03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8.500E-04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1.100E-03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16.5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29.5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50.0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-50.0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-29.5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3.500E-04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1.030E-03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-16.5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3.500E-04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1.010E-03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4.600E-04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16.5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3.500E-04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5.500E-04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1.010E-03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29.5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9.800E-04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50.0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3.300E-04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5.400E-04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Stress, Mpa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4.672E+00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2.286E+01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4.482E+01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6.879E+01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9.157E+01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1.108E+02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1.385E+02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1.575E+02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1.799E+02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2.002E+02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GLSTRN (LVDT)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1.000E-05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4.000E-04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6.100E-04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7.900E-04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8.700E-04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CMOD, mm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0.000E+00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8.200E-04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1.450E-03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2.000E-03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3.000E-03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3.000E-03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4.000E-03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5.000E-03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5.000E-03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6.000E-03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2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RES J, N/mm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2.400E-02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2.900E-02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5.700E-02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1.070E-01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1.950E-01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2.740E-01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4.030E-01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5.100E-01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6.720E-01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latin typeface="Arial"/>
                        </a:rPr>
                        <a:t>8.760E-01</a:t>
                      </a:r>
                    </a:p>
                  </a:txBody>
                  <a:tcPr marL="4885" marR="4885" marT="4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1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GLSTRN (SG)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latin typeface="Arial"/>
                      </a:endParaRP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4.000E-05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1.200E-04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2.200E-04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3.300E-04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4.400E-04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5.300E-04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6.600E-04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7.600E-04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latin typeface="Arial"/>
                        </a:rPr>
                        <a:t>8.600E-04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latin typeface="Arial"/>
                        </a:rPr>
                        <a:t>9.700E-04</a:t>
                      </a:r>
                    </a:p>
                  </a:txBody>
                  <a:tcPr marL="4885" marR="4885" marT="4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RS" sz="1600" dirty="0" smtClean="0">
                <a:latin typeface="Arial" pitchFamily="34" charset="0"/>
                <a:cs typeface="Arial" pitchFamily="34" charset="0"/>
              </a:rPr>
              <a:t>Figure 8. Distribution of plastic starains across the weld and along the panel obtained for a) 1 mm, b) 3 mm elongations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649495" cy="268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3804943" cy="270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3653028" cy="27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99880"/>
            <a:ext cx="3631006" cy="260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flipV="1">
            <a:off x="2871518" y="1340768"/>
            <a:ext cx="0" cy="16561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74087" y="1412776"/>
            <a:ext cx="0" cy="16561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02243" y="4406669"/>
            <a:ext cx="0" cy="16561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60227" y="4433161"/>
            <a:ext cx="0" cy="16561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547664" y="1440486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319790" y="1889122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514298" y="4437112"/>
            <a:ext cx="1080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79838" y="4617222"/>
            <a:ext cx="1080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270248" cy="32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93590"/>
            <a:ext cx="418941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43608" y="332656"/>
            <a:ext cx="7077151" cy="11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183630" cy="47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51" y="144445"/>
            <a:ext cx="7607869" cy="15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893003" cy="458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424215" cy="134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8098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ODACI O MATERIJALU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32859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OSNOVNI METAL</a:t>
            </a:r>
          </a:p>
          <a:p>
            <a:r>
              <a:rPr lang="de-DE" sz="2800" dirty="0" smtClean="0">
                <a:solidFill>
                  <a:srgbClr val="00B0F0"/>
                </a:solidFill>
              </a:rPr>
              <a:t>SM 80</a:t>
            </a:r>
            <a:r>
              <a:rPr lang="sr-Latn-RS" sz="2800" dirty="0" smtClean="0">
                <a:solidFill>
                  <a:srgbClr val="00B0F0"/>
                </a:solidFill>
              </a:rPr>
              <a:t>P</a:t>
            </a:r>
            <a:r>
              <a:rPr lang="de-DE" sz="2800" dirty="0" smtClean="0">
                <a:solidFill>
                  <a:srgbClr val="00B0F0"/>
                </a:solidFill>
              </a:rPr>
              <a:t>  </a:t>
            </a:r>
            <a:r>
              <a:rPr lang="de-DE" sz="2800" dirty="0" smtClean="0">
                <a:solidFill>
                  <a:srgbClr val="00B0F0"/>
                </a:solidFill>
                <a:latin typeface="Symbol" pitchFamily="18" charset="2"/>
              </a:rPr>
              <a:t>s</a:t>
            </a:r>
            <a:r>
              <a:rPr lang="de-DE" sz="2800" baseline="-25000" dirty="0" smtClean="0">
                <a:solidFill>
                  <a:srgbClr val="00B0F0"/>
                </a:solidFill>
              </a:rPr>
              <a:t>Y</a:t>
            </a:r>
            <a:r>
              <a:rPr lang="de-DE" sz="2800" dirty="0" smtClean="0">
                <a:solidFill>
                  <a:srgbClr val="00B0F0"/>
                </a:solidFill>
              </a:rPr>
              <a:t>=795 MPa, </a:t>
            </a:r>
            <a:r>
              <a:rPr lang="de-DE" sz="2800" dirty="0" smtClean="0">
                <a:solidFill>
                  <a:srgbClr val="00B0F0"/>
                </a:solidFill>
                <a:latin typeface="Symbol" pitchFamily="18" charset="2"/>
              </a:rPr>
              <a:t>s</a:t>
            </a:r>
            <a:r>
              <a:rPr lang="de-DE" sz="2800" baseline="-25000" dirty="0" smtClean="0">
                <a:solidFill>
                  <a:srgbClr val="00B0F0"/>
                </a:solidFill>
              </a:rPr>
              <a:t>U</a:t>
            </a:r>
            <a:r>
              <a:rPr lang="de-DE" sz="2800" dirty="0" smtClean="0">
                <a:solidFill>
                  <a:srgbClr val="00B0F0"/>
                </a:solidFill>
              </a:rPr>
              <a:t>=840MPa</a:t>
            </a:r>
            <a:r>
              <a:rPr lang="sr-Latn-RS" sz="2800" dirty="0" smtClean="0">
                <a:solidFill>
                  <a:srgbClr val="00B0F0"/>
                </a:solidFill>
              </a:rPr>
              <a:t>, </a:t>
            </a:r>
            <a:r>
              <a:rPr lang="de-DE" sz="2800" dirty="0" smtClean="0">
                <a:solidFill>
                  <a:srgbClr val="00B0F0"/>
                </a:solidFill>
                <a:latin typeface="Symbol" pitchFamily="18" charset="2"/>
              </a:rPr>
              <a:t>s</a:t>
            </a:r>
            <a:r>
              <a:rPr lang="de-DE" sz="2800" baseline="-25000" dirty="0" smtClean="0">
                <a:solidFill>
                  <a:srgbClr val="00B0F0"/>
                </a:solidFill>
              </a:rPr>
              <a:t>Y</a:t>
            </a:r>
            <a:r>
              <a:rPr lang="de-DE" sz="2800" dirty="0" smtClean="0">
                <a:solidFill>
                  <a:srgbClr val="00B0F0"/>
                </a:solidFill>
              </a:rPr>
              <a:t>/</a:t>
            </a:r>
            <a:r>
              <a:rPr lang="de-DE" sz="2800" dirty="0" smtClean="0">
                <a:solidFill>
                  <a:srgbClr val="00B0F0"/>
                </a:solidFill>
                <a:latin typeface="Symbol" pitchFamily="18" charset="2"/>
              </a:rPr>
              <a:t>s</a:t>
            </a:r>
            <a:r>
              <a:rPr lang="de-DE" sz="2800" baseline="-25000" dirty="0" smtClean="0">
                <a:solidFill>
                  <a:srgbClr val="00B0F0"/>
                </a:solidFill>
              </a:rPr>
              <a:t>U</a:t>
            </a:r>
            <a:r>
              <a:rPr lang="de-DE" sz="2800" dirty="0" smtClean="0">
                <a:solidFill>
                  <a:srgbClr val="00B0F0"/>
                </a:solidFill>
              </a:rPr>
              <a:t>=0,95</a:t>
            </a:r>
          </a:p>
          <a:p>
            <a:r>
              <a:rPr lang="de-DE" sz="2800" dirty="0" smtClean="0">
                <a:solidFill>
                  <a:srgbClr val="00B0F0"/>
                </a:solidFill>
              </a:rPr>
              <a:t>Av=142 J</a:t>
            </a:r>
            <a:endParaRPr lang="sr-Latn-RS" sz="2800" dirty="0" smtClean="0">
              <a:solidFill>
                <a:srgbClr val="00B0F0"/>
              </a:solidFill>
            </a:endParaRPr>
          </a:p>
          <a:p>
            <a:endParaRPr lang="sr-Latn-RS" sz="2400" dirty="0" smtClean="0"/>
          </a:p>
          <a:p>
            <a:r>
              <a:rPr lang="de-DE" sz="2400" dirty="0" smtClean="0"/>
              <a:t> </a:t>
            </a:r>
            <a:endParaRPr lang="sr-Latn-RS" dirty="0" smtClean="0"/>
          </a:p>
          <a:p>
            <a:r>
              <a:rPr lang="sr-Latn-R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DODATNI METAL</a:t>
            </a:r>
          </a:p>
          <a:p>
            <a:r>
              <a:rPr lang="sr-Latn-R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AUTOMATSKO ZAVARIVANJE POD PRAŠKOM</a:t>
            </a:r>
          </a:p>
          <a:p>
            <a:r>
              <a:rPr lang="sr-Latn-R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ŽICA US-80B;	PRAŠAK MF-38B	  </a:t>
            </a:r>
          </a:p>
          <a:p>
            <a:r>
              <a:rPr lang="de-DE" sz="28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de-DE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r-Latn-R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MPa, </a:t>
            </a:r>
            <a:r>
              <a:rPr lang="de-DE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de-DE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r-Latn-R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77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0MPa</a:t>
            </a:r>
            <a:r>
              <a:rPr lang="sr-Latn-R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de-DE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de-DE" sz="28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de-DE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=0,</a:t>
            </a:r>
            <a:r>
              <a:rPr lang="sr-Latn-R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76</a:t>
            </a:r>
          </a:p>
          <a:p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Av=</a:t>
            </a:r>
            <a:r>
              <a:rPr lang="sr-Latn-R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J </a:t>
            </a:r>
            <a:endParaRPr lang="sr-Latn-R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sr-Latn-RS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8112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KRAJ EKSPERIMENTA, FOTO-ELASTIČNA FOLIJA POKAZUJE RASPODELU PLASTIČNE DEFORMACIJE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909435" cy="50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INSTRUMENTIRANA ZATEZNA PLOČA  MONTARINA U 100 t MTS MAŠINI SPREMNA ZA DIREKT J-INTEGRAL TEST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88848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88690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INSTRUMENTACIJA ZATEZNIH PLOČA SA POVRŠINSKOM PRSLINOM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22114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POREDJENJE J-R KRIVIH </a:t>
            </a:r>
            <a:r>
              <a:rPr lang="sr-Latn-R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OM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sr-Latn-R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MŠ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147304" cy="547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POREDJENJE ZATEZNIH KARAKTERISTIKA PLOČASTIH EPRUVETA BEZ PRSLINA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05108"/>
            <a:ext cx="7403089" cy="555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94122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POREDJENJE ZATEZNIH KARAKTERISTIKA PLOČASTIH EPRUVETA SA PRSLINOM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462053" cy="548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DEFORMATION PATTERNS</a:t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YIELDING PATTERNS (no bending)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726191" cy="532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POREDJENJE UDALJENE DEFORMACIJE PLOČASTIH EPRUVETA SA TOTALNIM IZDUŽENJEM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730136" cy="529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679</Words>
  <Application>Microsoft Office PowerPoint</Application>
  <PresentationFormat>On-screen Show (4:3)</PresentationFormat>
  <Paragraphs>478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Symbol</vt:lpstr>
      <vt:lpstr>Office Theme</vt:lpstr>
      <vt:lpstr>Direct measurement of J integral</vt:lpstr>
      <vt:lpstr>PODACI O MATERIJALU</vt:lpstr>
      <vt:lpstr>INSTRUMENTIRANA ZATEZNA PLOČA  MONTARINA U 100 t MTS MAŠINI SPREMNA ZA DIREKT J-INTEGRAL TEST</vt:lpstr>
      <vt:lpstr>INSTRUMENTACIJA ZATEZNIH PLOČA SA POVRŠINSKOM PRSLINOM</vt:lpstr>
      <vt:lpstr>POREDJENJE J-R KRIVIH OM I MŠ</vt:lpstr>
      <vt:lpstr>POREDJENJE ZATEZNIH KARAKTERISTIKA PLOČASTIH EPRUVETA BEZ PRSLINA</vt:lpstr>
      <vt:lpstr>POREDJENJE ZATEZNIH KARAKTERISTIKA PLOČASTIH EPRUVETA SA PRSLINOM</vt:lpstr>
      <vt:lpstr>DEFORMATION PATTERNS YIELDING PATTERNS (no bending)</vt:lpstr>
      <vt:lpstr>POREDJENJE UDALJENE DEFORMACIJE PLOČASTIH EPRUVETA SA TOTALNIM IZDUŽENJEM </vt:lpstr>
      <vt:lpstr>POREDJENJE LOKALNE DEFORMACIJE PLOČASTIH EPRUVETA SA TOTALNIM IZDUŽENJEM </vt:lpstr>
      <vt:lpstr>UPOREDJENJE UDALJENE I LOKALNE DEFORMACIJE SA IZDUŽENJEM</vt:lpstr>
      <vt:lpstr>PROMENA CMOD SA IZDUŽENJEM</vt:lpstr>
      <vt:lpstr>PROMENA SILE SA CMOD U TOKU EKSPERIMENTA</vt:lpstr>
      <vt:lpstr>PowerPoint Presentation</vt:lpstr>
      <vt:lpstr>PowerPoint Presentation</vt:lpstr>
      <vt:lpstr>Figure 8. Distribution of plastic starains across the weld and along the panel obtained for a) 1 mm, b) 3 mm elongations</vt:lpstr>
      <vt:lpstr>PowerPoint Presentation</vt:lpstr>
      <vt:lpstr>PowerPoint Presentation</vt:lpstr>
      <vt:lpstr>PowerPoint Presentation</vt:lpstr>
      <vt:lpstr>KRAJ EKSPERIMENTA, FOTO-ELASTIČNA FOLIJA POKAZUJE RASPODELU PLASTIČNE DEFORMACIJE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blagoj</dc:creator>
  <cp:lastModifiedBy>Windows User</cp:lastModifiedBy>
  <cp:revision>44</cp:revision>
  <dcterms:created xsi:type="dcterms:W3CDTF">2020-11-27T16:53:24Z</dcterms:created>
  <dcterms:modified xsi:type="dcterms:W3CDTF">2020-12-01T09:44:38Z</dcterms:modified>
</cp:coreProperties>
</file>